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68" r:id="rId3"/>
    <p:sldId id="277" r:id="rId4"/>
    <p:sldId id="279" r:id="rId5"/>
    <p:sldId id="289" r:id="rId6"/>
    <p:sldId id="290" r:id="rId7"/>
    <p:sldId id="266" r:id="rId8"/>
    <p:sldId id="291" r:id="rId9"/>
    <p:sldId id="292" r:id="rId10"/>
    <p:sldId id="293" r:id="rId11"/>
    <p:sldId id="294" r:id="rId12"/>
    <p:sldId id="298" r:id="rId13"/>
    <p:sldId id="295" r:id="rId14"/>
    <p:sldId id="296" r:id="rId15"/>
    <p:sldId id="297" r:id="rId16"/>
    <p:sldId id="300" r:id="rId17"/>
    <p:sldId id="267" r:id="rId18"/>
    <p:sldId id="257" r:id="rId19"/>
    <p:sldId id="258" r:id="rId20"/>
    <p:sldId id="301" r:id="rId21"/>
    <p:sldId id="272" r:id="rId22"/>
    <p:sldId id="273" r:id="rId23"/>
    <p:sldId id="274" r:id="rId24"/>
    <p:sldId id="302" r:id="rId25"/>
    <p:sldId id="303" r:id="rId26"/>
    <p:sldId id="264" r:id="rId27"/>
    <p:sldId id="29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80" d="100"/>
          <a:sy n="8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EE039-ED3F-471B-9101-B8FF17CDCA98}" type="datetimeFigureOut">
              <a:rPr lang="ru-RU" smtClean="0"/>
              <a:pPr/>
              <a:t>26.05.2022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32EF8-F3C9-419D-9503-EB93A6A3E5B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D32EF8-F3C9-419D-9503-EB93A6A3E5B8}"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26.05.2022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26.05.2022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26.05.2022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26.05.2022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26.05.2022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26.05.2022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26.05.2022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26.05.2022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26.05.2022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26.05.2022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26.05.2022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26.05.2022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6"/>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179512" y="4077072"/>
            <a:ext cx="8964488" cy="648072"/>
          </a:xfr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a:lstStyle/>
          <a:p>
            <a:pPr algn="just"/>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
            </a:r>
            <a:br>
              <a:rPr lang="ru-RU" dirty="0" smtClean="0">
                <a:latin typeface="Segoe Script" pitchFamily="34" charset="0"/>
              </a:rPr>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600" dirty="0" smtClean="0"/>
              <a:t>Проект: </a:t>
            </a:r>
            <a:br>
              <a:rPr lang="ru-RU" sz="3600" dirty="0" smtClean="0"/>
            </a:br>
            <a:r>
              <a:rPr lang="ru-RU" sz="3600" dirty="0" smtClean="0"/>
              <a:t/>
            </a:r>
            <a:br>
              <a:rPr lang="ru-RU" sz="3600" dirty="0" smtClean="0"/>
            </a:br>
            <a:r>
              <a:rPr lang="ru-RU" sz="3600" dirty="0" smtClean="0"/>
              <a:t>«</a:t>
            </a:r>
            <a:r>
              <a:rPr lang="ru-RU" sz="2800" dirty="0" smtClean="0"/>
              <a:t>Поем мы здорово и для здоровья!»</a:t>
            </a:r>
            <a:r>
              <a:rPr lang="ru-RU" dirty="0" smtClean="0"/>
              <a:t/>
            </a:r>
            <a:br>
              <a:rPr lang="ru-RU" dirty="0" smtClean="0"/>
            </a:br>
            <a:r>
              <a:rPr lang="ru-RU" dirty="0" smtClean="0">
                <a:latin typeface="Segoe Script" pitchFamily="34" charset="0"/>
              </a:rPr>
              <a:t/>
            </a:r>
            <a:br>
              <a:rPr lang="ru-RU" dirty="0" smtClean="0">
                <a:latin typeface="Segoe Script" pitchFamily="34" charset="0"/>
              </a:rPr>
            </a:br>
            <a:endParaRPr lang="ru-RU" i="1" dirty="0">
              <a:cs typeface="Arabic Typesetting" pitchFamily="66" charset="-78"/>
            </a:endParaRPr>
          </a:p>
        </p:txBody>
      </p:sp>
      <p:sp>
        <p:nvSpPr>
          <p:cNvPr id="3" name="Подзаголовок 2"/>
          <p:cNvSpPr>
            <a:spLocks noGrp="1"/>
          </p:cNvSpPr>
          <p:nvPr>
            <p:ph type="subTitle" idx="1"/>
          </p:nvPr>
        </p:nvSpPr>
        <p:spPr>
          <a:xfrm>
            <a:off x="0" y="3933056"/>
            <a:ext cx="9144000" cy="2924944"/>
          </a:xfrm>
        </p:spPr>
        <p:style>
          <a:lnRef idx="1">
            <a:schemeClr val="accent2"/>
          </a:lnRef>
          <a:fillRef idx="3">
            <a:schemeClr val="accent2"/>
          </a:fillRef>
          <a:effectRef idx="2">
            <a:schemeClr val="accent2"/>
          </a:effectRef>
          <a:fontRef idx="minor">
            <a:schemeClr val="lt1"/>
          </a:fontRef>
        </p:style>
        <p:txBody>
          <a:bodyPr>
            <a:normAutofit fontScale="92500" lnSpcReduction="20000"/>
          </a:bodyPr>
          <a:lstStyle/>
          <a:p>
            <a:endParaRPr lang="ru-RU" dirty="0" smtClean="0">
              <a:latin typeface="Segoe Script" pitchFamily="34" charset="0"/>
            </a:endParaRPr>
          </a:p>
          <a:p>
            <a:endParaRPr lang="ru-RU" dirty="0" smtClean="0">
              <a:latin typeface="Segoe Script" pitchFamily="34" charset="0"/>
            </a:endParaRPr>
          </a:p>
          <a:p>
            <a:endParaRPr lang="ru-RU" dirty="0" smtClean="0">
              <a:latin typeface="Segoe Script" pitchFamily="34" charset="0"/>
            </a:endParaRPr>
          </a:p>
          <a:p>
            <a:r>
              <a:rPr lang="ru-RU" dirty="0" smtClean="0">
                <a:latin typeface="Segoe Script" pitchFamily="34" charset="0"/>
              </a:rPr>
              <a:t>Работу выполнила:</a:t>
            </a:r>
          </a:p>
          <a:p>
            <a:r>
              <a:rPr lang="ru-RU" dirty="0" smtClean="0">
                <a:latin typeface="Segoe Script" pitchFamily="34" charset="0"/>
              </a:rPr>
              <a:t> </a:t>
            </a:r>
            <a:r>
              <a:rPr lang="ru-RU" dirty="0" err="1" smtClean="0">
                <a:latin typeface="Segoe Script" pitchFamily="34" charset="0"/>
              </a:rPr>
              <a:t>Барахтенко</a:t>
            </a:r>
            <a:r>
              <a:rPr lang="ru-RU" dirty="0" smtClean="0">
                <a:latin typeface="Segoe Script" pitchFamily="34" charset="0"/>
              </a:rPr>
              <a:t> Василиса</a:t>
            </a:r>
          </a:p>
          <a:p>
            <a:r>
              <a:rPr lang="ru-RU" dirty="0" smtClean="0">
                <a:latin typeface="Segoe Script" pitchFamily="34" charset="0"/>
              </a:rPr>
              <a:t>Ученица 3 В класса</a:t>
            </a:r>
            <a:endParaRPr lang="en-US" dirty="0" smtClean="0">
              <a:latin typeface="Segoe Script" pitchFamily="34" charset="0"/>
            </a:endParaRPr>
          </a:p>
          <a:p>
            <a:r>
              <a:rPr lang="en-US" dirty="0" smtClean="0">
                <a:latin typeface="Segoe Script" pitchFamily="34" charset="0"/>
              </a:rPr>
              <a:t>MO</a:t>
            </a:r>
            <a:r>
              <a:rPr lang="ru-RU" dirty="0" smtClean="0">
                <a:latin typeface="Segoe Script" pitchFamily="34" charset="0"/>
              </a:rPr>
              <a:t>У СОШ №45</a:t>
            </a:r>
          </a:p>
          <a:p>
            <a:r>
              <a:rPr lang="ru-RU" dirty="0" smtClean="0">
                <a:latin typeface="Segoe Script" pitchFamily="34" charset="0"/>
              </a:rPr>
              <a:t>Г.Саратов</a:t>
            </a:r>
          </a:p>
          <a:p>
            <a:r>
              <a:rPr lang="ru-RU" sz="1600" dirty="0" smtClean="0">
                <a:latin typeface="Segoe Script" pitchFamily="34" charset="0"/>
              </a:rPr>
              <a:t>Руководитель</a:t>
            </a:r>
            <a:r>
              <a:rPr lang="ru-RU" dirty="0" smtClean="0">
                <a:latin typeface="Segoe Script" pitchFamily="34" charset="0"/>
              </a:rPr>
              <a:t> :</a:t>
            </a:r>
            <a:r>
              <a:rPr lang="ru-RU" sz="1600" dirty="0" smtClean="0">
                <a:latin typeface="Segoe Script" pitchFamily="34" charset="0"/>
              </a:rPr>
              <a:t> Богатова А..В.</a:t>
            </a:r>
            <a:endParaRPr lang="ru-RU" dirty="0" smtClean="0">
              <a:latin typeface="Segoe Script" pitchFamily="34" charset="0"/>
            </a:endParaRP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5865515"/>
          </a:xfrm>
        </p:spPr>
        <p:style>
          <a:lnRef idx="1">
            <a:schemeClr val="accent2"/>
          </a:lnRef>
          <a:fillRef idx="3">
            <a:schemeClr val="accent2"/>
          </a:fillRef>
          <a:effectRef idx="2">
            <a:schemeClr val="accent2"/>
          </a:effectRef>
          <a:fontRef idx="minor">
            <a:schemeClr val="lt1"/>
          </a:fontRef>
        </p:style>
        <p:txBody>
          <a:bodyPr>
            <a:normAutofit fontScale="85000" lnSpcReduction="10000"/>
          </a:bodyPr>
          <a:lstStyle/>
          <a:p>
            <a:endParaRPr lang="ru-RU" dirty="0" smtClean="0"/>
          </a:p>
          <a:p>
            <a:r>
              <a:rPr lang="ru-RU" dirty="0" smtClean="0"/>
              <a:t>Ученые обнаружили, что во время пения в мозгу вырабатываются особые химические вещества, благодаря которым, человек ощущает покой и радость. </a:t>
            </a:r>
          </a:p>
          <a:p>
            <a:r>
              <a:rPr lang="ru-RU" dirty="0" smtClean="0"/>
              <a:t>Научно доказано, что </a:t>
            </a:r>
            <a:r>
              <a:rPr lang="ru-RU" dirty="0" err="1" smtClean="0"/>
              <a:t>вокалотерапией</a:t>
            </a:r>
            <a:r>
              <a:rPr lang="ru-RU" dirty="0" smtClean="0"/>
              <a:t> лечатся неврозы, заболевания дыхательных путей, бронхиальная астма и даже заикание. Если человек имеет сильное нарушение речи, врачи рекомендует больному больше петь, так намного легче произносить трудное слово.</a:t>
            </a:r>
          </a:p>
          <a:p>
            <a:r>
              <a:rPr lang="ru-RU" dirty="0" smtClean="0"/>
              <a:t>Часто поющие люди лучше выглядят, цвет лица у них свежее, а спина – прямая. </a:t>
            </a:r>
          </a:p>
          <a:p>
            <a:r>
              <a:rPr lang="ru-RU" dirty="0" smtClean="0"/>
              <a:t>Замечено, что, люди, которые выбрали профессию певца, или занимаются пением, продлевают свою жизнь в среднем на 15 лет. Среди певцов много долгожителей. </a:t>
            </a:r>
          </a:p>
          <a:p>
            <a:r>
              <a:rPr lang="ru-RU" dirty="0" smtClean="0"/>
              <a:t>Таким образом, занятия пением – это один из путей к здоровью, и этот путь доступен каждому из нас.</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5865515"/>
          </a:xfrm>
        </p:spPr>
        <p:style>
          <a:lnRef idx="1">
            <a:schemeClr val="accent2"/>
          </a:lnRef>
          <a:fillRef idx="3">
            <a:schemeClr val="accent2"/>
          </a:fillRef>
          <a:effectRef idx="2">
            <a:schemeClr val="accent2"/>
          </a:effectRef>
          <a:fontRef idx="minor">
            <a:schemeClr val="lt1"/>
          </a:fontRef>
        </p:style>
        <p:txBody>
          <a:bodyPr>
            <a:normAutofit/>
          </a:bodyPr>
          <a:lstStyle/>
          <a:p>
            <a:endParaRPr lang="ru-RU" dirty="0" smtClean="0"/>
          </a:p>
          <a:p>
            <a:r>
              <a:rPr lang="ru-RU" b="1" dirty="0" smtClean="0"/>
              <a:t>. КАК ВЛИЯЕТ ПЕНИЕ НА учащихся </a:t>
            </a:r>
            <a:endParaRPr lang="ru-RU" b="1" i="1" dirty="0" smtClean="0"/>
          </a:p>
          <a:p>
            <a:r>
              <a:rPr lang="ru-RU" dirty="0" smtClean="0"/>
              <a:t>Изучив и проанализировав теоретический материал по теме проекта, мы перешли к практической части исследования.</a:t>
            </a:r>
          </a:p>
          <a:p>
            <a:r>
              <a:rPr lang="ru-RU" dirty="0" smtClean="0"/>
              <a:t>На первом этапе мы решили провести  среди учащихся 3 « В» анкетирование с целью узнать, нравится ли ребятам петь и знают ли они о пользе пения.  </a:t>
            </a:r>
          </a:p>
          <a:p>
            <a:r>
              <a:rPr lang="ru-RU" dirty="0" smtClean="0"/>
              <a:t>Мы составили анкету и предложили ребятам </a:t>
            </a:r>
          </a:p>
          <a:p>
            <a:r>
              <a:rPr lang="ru-RU" dirty="0" smtClean="0"/>
              <a:t>3 «В» класса ответить на следующие вопросы:  </a:t>
            </a:r>
          </a:p>
          <a:p>
            <a:pPr lvl="0"/>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Рисунок 3"/>
          <p:cNvPicPr>
            <a:picLocks noChangeAspect="1"/>
          </p:cNvPicPr>
          <p:nvPr/>
        </p:nvPicPr>
        <p:blipFill rotWithShape="1">
          <a:blip r:embed="rId3" cstate="print"/>
          <a:srcRect l="9838" t="13776" r="9838" b="16926"/>
          <a:stretch/>
        </p:blipFill>
        <p:spPr>
          <a:xfrm>
            <a:off x="6553409" y="5085184"/>
            <a:ext cx="2559557" cy="1656184"/>
          </a:xfrm>
          <a:prstGeom prst="ellipse">
            <a:avLst/>
          </a:prstGeom>
          <a:ln>
            <a:noFill/>
          </a:ln>
          <a:effectLst>
            <a:softEdge rad="112500"/>
          </a:effectLst>
        </p:spPr>
      </p:pic>
      <p:sp>
        <p:nvSpPr>
          <p:cNvPr id="5" name="Прямоугольник 4"/>
          <p:cNvSpPr/>
          <p:nvPr/>
        </p:nvSpPr>
        <p:spPr>
          <a:xfrm>
            <a:off x="2051720" y="692697"/>
            <a:ext cx="6840760" cy="3766672"/>
          </a:xfrm>
          <a:prstGeom prst="rect">
            <a:avLst/>
          </a:prstGeom>
        </p:spPr>
        <p:txBody>
          <a:bodyPr wrap="square">
            <a:spAutoFit/>
          </a:bodyPr>
          <a:lstStyle/>
          <a:p>
            <a:pPr algn="just">
              <a:lnSpc>
                <a:spcPct val="107000"/>
              </a:lnSpc>
              <a:spcAft>
                <a:spcPts val="800"/>
              </a:spcAft>
              <a:defRPr/>
            </a:pP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Анкета.</a:t>
            </a:r>
          </a:p>
          <a:p>
            <a:pPr marL="342900" indent="-342900" algn="just">
              <a:lnSpc>
                <a:spcPct val="107000"/>
              </a:lnSpc>
              <a:spcAft>
                <a:spcPts val="800"/>
              </a:spcAft>
              <a:tabLst>
                <a:tab pos="457200" algn="l"/>
              </a:tabLst>
              <a:defRP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1.Любишь </a:t>
            </a:r>
            <a:r>
              <a:rPr lang="ru-RU" sz="2400" dirty="0">
                <a:latin typeface="Times New Roman" panose="02020603050405020304" pitchFamily="18" charset="0"/>
                <a:ea typeface="Calibri" panose="020F0502020204030204" pitchFamily="34" charset="0"/>
                <a:cs typeface="Times New Roman" panose="02020603050405020304" pitchFamily="18" charset="0"/>
              </a:rPr>
              <a:t>ли ты петь</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800"/>
              </a:spcAft>
              <a:tabLst>
                <a:tab pos="457200" algn="l"/>
              </a:tabLst>
              <a:defRP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2. В </a:t>
            </a:r>
            <a:r>
              <a:rPr lang="ru-RU" sz="2400" dirty="0">
                <a:latin typeface="Times New Roman" panose="02020603050405020304" pitchFamily="18" charset="0"/>
                <a:ea typeface="Calibri" panose="020F0502020204030204" pitchFamily="34" charset="0"/>
                <a:cs typeface="Times New Roman" panose="02020603050405020304" pitchFamily="18" charset="0"/>
              </a:rPr>
              <a:t>какой обстановке (ситуации) тебе нравится петь</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800"/>
              </a:spcAft>
              <a:tabLst>
                <a:tab pos="457200" algn="l"/>
              </a:tabLst>
              <a:defRP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3.Что </a:t>
            </a:r>
            <a:r>
              <a:rPr lang="ru-RU" sz="2400" dirty="0">
                <a:latin typeface="Times New Roman" panose="02020603050405020304" pitchFamily="18" charset="0"/>
                <a:ea typeface="Calibri" panose="020F0502020204030204" pitchFamily="34" charset="0"/>
                <a:cs typeface="Times New Roman" panose="02020603050405020304" pitchFamily="18" charset="0"/>
              </a:rPr>
              <a:t>ты испытываешь (чувствуешь), когда поёшь</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400" dirty="0" smtClean="0">
              <a:cs typeface="Arial" charset="0"/>
            </a:endParaRPr>
          </a:p>
          <a:p>
            <a:pPr marL="342900" indent="-342900" algn="just">
              <a:lnSpc>
                <a:spcPct val="107000"/>
              </a:lnSpc>
              <a:spcAft>
                <a:spcPts val="800"/>
              </a:spcAft>
              <a:tabLst>
                <a:tab pos="457200" algn="l"/>
              </a:tabLst>
              <a:defRP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4. Какие </a:t>
            </a:r>
            <a:r>
              <a:rPr lang="ru-RU" sz="2400" dirty="0">
                <a:latin typeface="Times New Roman" panose="02020603050405020304" pitchFamily="18" charset="0"/>
                <a:ea typeface="Calibri" panose="020F0502020204030204" pitchFamily="34" charset="0"/>
                <a:cs typeface="Times New Roman" panose="02020603050405020304" pitchFamily="18" charset="0"/>
              </a:rPr>
              <a:t>по характеру песни тебе нравится петь</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800"/>
              </a:spcAft>
              <a:tabLst>
                <a:tab pos="457200" algn="l"/>
              </a:tabLst>
              <a:defRP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5. Как </a:t>
            </a:r>
            <a:r>
              <a:rPr lang="ru-RU" sz="2400" dirty="0">
                <a:latin typeface="Times New Roman" panose="02020603050405020304" pitchFamily="18" charset="0"/>
                <a:ea typeface="Calibri" panose="020F0502020204030204" pitchFamily="34" charset="0"/>
                <a:cs typeface="Times New Roman" panose="02020603050405020304" pitchFamily="18" charset="0"/>
              </a:rPr>
              <a:t>ты думаешь, влияет ли пение на твоё здоровье? </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5865515"/>
          </a:xfrm>
        </p:spPr>
        <p:style>
          <a:lnRef idx="1">
            <a:schemeClr val="accent2"/>
          </a:lnRef>
          <a:fillRef idx="3">
            <a:schemeClr val="accent2"/>
          </a:fillRef>
          <a:effectRef idx="2">
            <a:schemeClr val="accent2"/>
          </a:effectRef>
          <a:fontRef idx="minor">
            <a:schemeClr val="lt1"/>
          </a:fontRef>
        </p:style>
        <p:txBody>
          <a:bodyPr>
            <a:normAutofit/>
          </a:bodyPr>
          <a:lstStyle/>
          <a:p>
            <a:endParaRPr lang="ru-RU" dirty="0" smtClean="0"/>
          </a:p>
          <a:p>
            <a:r>
              <a:rPr lang="ru-RU" dirty="0" smtClean="0"/>
              <a:t>Нами были опрошены 28 учащихся. </a:t>
            </a:r>
          </a:p>
          <a:p>
            <a:r>
              <a:rPr lang="ru-RU" dirty="0" smtClean="0"/>
              <a:t>Ответы были разные. Мы их проанализировали. </a:t>
            </a:r>
          </a:p>
          <a:p>
            <a:r>
              <a:rPr lang="ru-RU" dirty="0" smtClean="0"/>
              <a:t>Большинство ребят ответили, что любят петь. Отметили, что с удовольствием поют дома и в школе, на уроках и переменах, на праздниках и на улице, с друзьями и самостоятельно. Нравится петь караоке.</a:t>
            </a:r>
          </a:p>
          <a:p>
            <a:r>
              <a:rPr lang="ru-RU" dirty="0" smtClean="0"/>
              <a:t> Но были ребята, которые ответили, что петь не любят или поют редко. Эти ответы нас удивили       и озадачили.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5865515"/>
          </a:xfrm>
        </p:spPr>
        <p:style>
          <a:lnRef idx="1">
            <a:schemeClr val="accent2"/>
          </a:lnRef>
          <a:fillRef idx="3">
            <a:schemeClr val="accent2"/>
          </a:fillRef>
          <a:effectRef idx="2">
            <a:schemeClr val="accent2"/>
          </a:effectRef>
          <a:fontRef idx="minor">
            <a:schemeClr val="lt1"/>
          </a:fontRef>
        </p:style>
        <p:txBody>
          <a:bodyPr>
            <a:normAutofit fontScale="92500"/>
          </a:bodyPr>
          <a:lstStyle/>
          <a:p>
            <a:endParaRPr lang="ru-RU" dirty="0" smtClean="0"/>
          </a:p>
          <a:p>
            <a:r>
              <a:rPr lang="ru-RU" dirty="0" smtClean="0"/>
              <a:t>Хочется поделиться интересными высказываниями ребят на 3 вопрос:</a:t>
            </a:r>
          </a:p>
          <a:p>
            <a:r>
              <a:rPr lang="ru-RU" dirty="0" err="1" smtClean="0"/>
              <a:t>Барахтенко</a:t>
            </a:r>
            <a:r>
              <a:rPr lang="ru-RU" dirty="0" smtClean="0"/>
              <a:t> В.: «ощущаю себя настоящей певицей»</a:t>
            </a:r>
          </a:p>
          <a:p>
            <a:r>
              <a:rPr lang="ru-RU" dirty="0" smtClean="0"/>
              <a:t> </a:t>
            </a:r>
            <a:r>
              <a:rPr lang="ru-RU" dirty="0" err="1" smtClean="0"/>
              <a:t>Мылышева</a:t>
            </a:r>
            <a:r>
              <a:rPr lang="ru-RU" dirty="0" smtClean="0"/>
              <a:t> Е. </a:t>
            </a:r>
            <a:r>
              <a:rPr lang="ru-RU" dirty="0" err="1" smtClean="0"/>
              <a:t>Дубаченко</a:t>
            </a:r>
            <a:r>
              <a:rPr lang="ru-RU" dirty="0" smtClean="0"/>
              <a:t> Д.: «Я чувствую, что настроение лучше»</a:t>
            </a:r>
          </a:p>
          <a:p>
            <a:r>
              <a:rPr lang="ru-RU" dirty="0" smtClean="0"/>
              <a:t>  </a:t>
            </a:r>
            <a:r>
              <a:rPr lang="ru-RU" dirty="0" err="1" smtClean="0"/>
              <a:t>Пряникова</a:t>
            </a:r>
            <a:r>
              <a:rPr lang="ru-RU" dirty="0" smtClean="0"/>
              <a:t> А.,: «Испытываю чувства к музыке» </a:t>
            </a:r>
            <a:r>
              <a:rPr lang="ru-RU" dirty="0" err="1" smtClean="0"/>
              <a:t>Соломонюк</a:t>
            </a:r>
            <a:r>
              <a:rPr lang="ru-RU" dirty="0" smtClean="0"/>
              <a:t> Я: «Чувствую переживание этой песни»</a:t>
            </a:r>
          </a:p>
          <a:p>
            <a:r>
              <a:rPr lang="ru-RU" dirty="0" smtClean="0"/>
              <a:t> </a:t>
            </a:r>
            <a:r>
              <a:rPr lang="ru-RU" dirty="0" err="1" smtClean="0"/>
              <a:t>Блинова</a:t>
            </a:r>
            <a:r>
              <a:rPr lang="ru-RU" dirty="0" smtClean="0"/>
              <a:t> А. : «Прибавляются силы, и хочется петь ещё и ещё»</a:t>
            </a:r>
          </a:p>
          <a:p>
            <a:r>
              <a:rPr lang="ru-RU" dirty="0" smtClean="0"/>
              <a:t> Чернышева А.: «Чувствую красоту звука»</a:t>
            </a:r>
          </a:p>
          <a:p>
            <a:r>
              <a:rPr lang="ru-RU" dirty="0" smtClean="0"/>
              <a:t> </a:t>
            </a:r>
            <a:r>
              <a:rPr lang="ru-RU" dirty="0" err="1" smtClean="0"/>
              <a:t>Шамина</a:t>
            </a:r>
            <a:r>
              <a:rPr lang="ru-RU" dirty="0" smtClean="0"/>
              <a:t> С.: «Я становлюсь энергичней и хочется танцевать».</a:t>
            </a:r>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6264696"/>
          </a:xfrm>
        </p:spPr>
        <p:style>
          <a:lnRef idx="1">
            <a:schemeClr val="accent2"/>
          </a:lnRef>
          <a:fillRef idx="3">
            <a:schemeClr val="accent2"/>
          </a:fillRef>
          <a:effectRef idx="2">
            <a:schemeClr val="accent2"/>
          </a:effectRef>
          <a:fontRef idx="minor">
            <a:schemeClr val="lt1"/>
          </a:fontRef>
        </p:style>
        <p:txBody>
          <a:bodyPr>
            <a:normAutofit fontScale="70000" lnSpcReduction="20000"/>
          </a:bodyPr>
          <a:lstStyle/>
          <a:p>
            <a:endParaRPr lang="ru-RU" dirty="0" smtClean="0"/>
          </a:p>
          <a:p>
            <a:r>
              <a:rPr lang="ru-RU" sz="5800" i="1" dirty="0" smtClean="0">
                <a:solidFill>
                  <a:schemeClr val="tx1"/>
                </a:solidFill>
              </a:rPr>
              <a:t>ПРАВИЛА ПЕНИЯ</a:t>
            </a:r>
            <a:endParaRPr lang="ru-RU" sz="5800" dirty="0" smtClean="0">
              <a:solidFill>
                <a:schemeClr val="tx1"/>
              </a:solidFill>
            </a:endParaRPr>
          </a:p>
          <a:p>
            <a:r>
              <a:rPr lang="ru-RU" dirty="0" smtClean="0"/>
              <a:t> </a:t>
            </a:r>
            <a:r>
              <a:rPr lang="ru-RU" b="1" dirty="0" smtClean="0"/>
              <a:t>    ♦ Пойте естественным голосом, без крика и напряжения. </a:t>
            </a:r>
          </a:p>
          <a:p>
            <a:r>
              <a:rPr lang="ru-RU" b="1" dirty="0" smtClean="0"/>
              <a:t>     ♦ Дыхание надо брать спокойно, не поднимая плеч. Распределяй дыхание до конца фразы. </a:t>
            </a:r>
          </a:p>
          <a:p>
            <a:r>
              <a:rPr lang="ru-RU" b="1" dirty="0" smtClean="0"/>
              <a:t>     ♦ Во время пения необходимо следить за   своей осанкой: </a:t>
            </a:r>
          </a:p>
          <a:p>
            <a:r>
              <a:rPr lang="ru-RU" b="1" dirty="0" smtClean="0"/>
              <a:t>- спина должна быть прямой;</a:t>
            </a:r>
          </a:p>
          <a:p>
            <a:r>
              <a:rPr lang="ru-RU" b="1" dirty="0" smtClean="0"/>
              <a:t>-  корпус, голова, шея ненапряженными;</a:t>
            </a:r>
          </a:p>
          <a:p>
            <a:r>
              <a:rPr lang="ru-RU" b="1" dirty="0" smtClean="0"/>
              <a:t>- руки в свободном положении на коленях или опущены. </a:t>
            </a:r>
          </a:p>
          <a:p>
            <a:r>
              <a:rPr lang="ru-RU" b="1" dirty="0" smtClean="0"/>
              <a:t>     ♦ Гласные в песни тяни, а согласные произноси коротко и отчётливо. </a:t>
            </a:r>
          </a:p>
          <a:p>
            <a:r>
              <a:rPr lang="ru-RU" b="1" dirty="0" smtClean="0"/>
              <a:t>     ♦ Слушай себя во  время пения и следи за тем, чтобы голос звучал красиво. </a:t>
            </a:r>
          </a:p>
          <a:p>
            <a:r>
              <a:rPr lang="ru-RU" b="1" dirty="0" smtClean="0"/>
              <a:t>     ♦ Думай, о чём поётся в песне и исполняй её выразительно. </a:t>
            </a:r>
          </a:p>
          <a:p>
            <a:r>
              <a:rPr lang="ru-RU" b="1" dirty="0" smtClean="0"/>
              <a:t>     ♦ Когда поёшь не один, прислушивайся к пению других. Твой голос не должен выделяться. </a:t>
            </a:r>
          </a:p>
          <a:p>
            <a:r>
              <a:rPr lang="ru-RU" b="1" dirty="0" smtClean="0"/>
              <a:t>     ♦ Во время пения необходимо следить за своей осанкой: </a:t>
            </a:r>
          </a:p>
          <a:p>
            <a:r>
              <a:rPr lang="ru-RU" b="1" dirty="0" smtClean="0"/>
              <a:t>- спина должна быть прямой;</a:t>
            </a:r>
          </a:p>
          <a:p>
            <a:r>
              <a:rPr lang="ru-RU" b="1" dirty="0" smtClean="0"/>
              <a:t>-  корпус, голова, шея ненапряженными;</a:t>
            </a:r>
          </a:p>
          <a:p>
            <a:r>
              <a:rPr lang="ru-RU" b="1" dirty="0" smtClean="0"/>
              <a:t>- руки в свободном положении на коленях или опущены.</a:t>
            </a:r>
          </a:p>
          <a:p>
            <a:r>
              <a:rPr lang="ru-RU" dirty="0" smtClean="0"/>
              <a:t> </a:t>
            </a:r>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6264696"/>
          </a:xfrm>
        </p:spPr>
        <p:style>
          <a:lnRef idx="1">
            <a:schemeClr val="accent2"/>
          </a:lnRef>
          <a:fillRef idx="3">
            <a:schemeClr val="accent2"/>
          </a:fillRef>
          <a:effectRef idx="2">
            <a:schemeClr val="accent2"/>
          </a:effectRef>
          <a:fontRef idx="minor">
            <a:schemeClr val="lt1"/>
          </a:fontRef>
        </p:style>
        <p:txBody>
          <a:bodyPr>
            <a:normAutofit fontScale="40000" lnSpcReduction="20000"/>
          </a:bodyPr>
          <a:lstStyle/>
          <a:p>
            <a:endParaRPr lang="ru-RU" dirty="0" smtClean="0"/>
          </a:p>
          <a:p>
            <a:pPr>
              <a:buNone/>
            </a:pPr>
            <a:r>
              <a:rPr lang="ru-RU" sz="4400" dirty="0" smtClean="0"/>
              <a:t>	</a:t>
            </a:r>
            <a:r>
              <a:rPr lang="ru-RU" sz="9000" b="1" i="1" dirty="0" smtClean="0">
                <a:solidFill>
                  <a:schemeClr val="tx1"/>
                </a:solidFill>
              </a:rPr>
              <a:t>БЕРЕГИТЕ ГОЛОС</a:t>
            </a:r>
            <a:endParaRPr lang="ru-RU" sz="9000" dirty="0" smtClean="0">
              <a:solidFill>
                <a:schemeClr val="tx1"/>
              </a:solidFill>
            </a:endParaRPr>
          </a:p>
          <a:p>
            <a:pPr lvl="0"/>
            <a:r>
              <a:rPr lang="ru-RU" sz="4400" dirty="0" smtClean="0"/>
              <a:t>Не надо говорить громко, а тем более кричать! </a:t>
            </a:r>
          </a:p>
          <a:p>
            <a:pPr lvl="0"/>
            <a:r>
              <a:rPr lang="ru-RU" sz="4400" dirty="0" smtClean="0"/>
              <a:t>Нельзя петь зимой на улице!  </a:t>
            </a:r>
          </a:p>
          <a:p>
            <a:pPr lvl="0"/>
            <a:r>
              <a:rPr lang="ru-RU" sz="4400" dirty="0" smtClean="0"/>
              <a:t>Нельзя перед пением употреблять в пищу ничего, что могло бы раздражать горло: острое, соленое, горячего, холодного, использовать семечки, орехи. </a:t>
            </a:r>
          </a:p>
          <a:p>
            <a:pPr lvl="0"/>
            <a:r>
              <a:rPr lang="ru-RU" sz="4400" dirty="0" smtClean="0"/>
              <a:t>По утрам полезно полоскать горло комнатной водой. </a:t>
            </a:r>
          </a:p>
          <a:p>
            <a:pPr lvl="0"/>
            <a:r>
              <a:rPr lang="ru-RU" sz="4400" dirty="0" smtClean="0"/>
              <a:t>В холодное время года, придя с улицы, перед пением нужно согреться, а выходя после пения — предварительно остыть. </a:t>
            </a:r>
          </a:p>
          <a:p>
            <a:pPr lvl="0"/>
            <a:r>
              <a:rPr lang="ru-RU" sz="4400" dirty="0" smtClean="0"/>
              <a:t>Отрицательно действуют на голос общее переутомление, нервные потрясения. </a:t>
            </a:r>
          </a:p>
          <a:p>
            <a:pPr lvl="0"/>
            <a:r>
              <a:rPr lang="ru-RU" sz="4400" dirty="0" smtClean="0"/>
              <a:t>Вредно действуют на голосовой аппарат холод, жара, пыль, а также табак и особенно пиво, спиртные напитки. </a:t>
            </a:r>
          </a:p>
          <a:p>
            <a:pPr lvl="0"/>
            <a:r>
              <a:rPr lang="ru-RU" sz="4400" dirty="0" smtClean="0"/>
              <a:t>Укрепление здоровья, закалка организма от простудных заболеваний, правильная организация питания и отдыха повышают жизненный тонус и положительно отражаются на голосе.</a:t>
            </a:r>
          </a:p>
          <a:p>
            <a:r>
              <a:rPr lang="ru-RU" sz="4400" i="1" dirty="0" smtClean="0"/>
              <a:t>Помните! </a:t>
            </a:r>
            <a:endParaRPr lang="ru-RU" sz="4400" dirty="0" smtClean="0"/>
          </a:p>
          <a:p>
            <a:r>
              <a:rPr lang="ru-RU" sz="4400" i="1" dirty="0" smtClean="0"/>
              <a:t>Человеческий голос очень хрупок и нуждается в бережном к нему отношении.</a:t>
            </a:r>
            <a:endParaRPr lang="ru-RU" sz="4400" dirty="0" smtClean="0"/>
          </a:p>
          <a:p>
            <a:r>
              <a:rPr lang="ru-RU" dirty="0" smtClean="0"/>
              <a:t> </a:t>
            </a:r>
          </a:p>
          <a:p>
            <a:pPr>
              <a:buNone/>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ru-RU" dirty="0" smtClean="0"/>
              <a:t>Музыка для меня - это</a:t>
            </a:r>
            <a:endParaRPr lang="ru-RU" dirty="0"/>
          </a:p>
        </p:txBody>
      </p:sp>
      <p:sp>
        <p:nvSpPr>
          <p:cNvPr id="3" name="Содержимое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vert="horz" lIns="45720" tIns="0" rIns="45720" bIns="0" anchor="b" anchorCtr="0">
            <a:normAutofit fontScale="92500"/>
          </a:bodyPr>
          <a:lstStyle/>
          <a:p>
            <a:pPr>
              <a:spcBef>
                <a:spcPct val="0"/>
              </a:spcBef>
              <a:buNone/>
            </a:pPr>
            <a:r>
              <a:rPr lang="ru-RU" sz="3800" b="1" cap="all" dirty="0" smtClean="0">
                <a:ln w="500">
                  <a:solidFill>
                    <a:schemeClr val="tx2">
                      <a:shade val="20000"/>
                      <a:satMod val="120000"/>
                    </a:schemeClr>
                  </a:solidFill>
                </a:ln>
              </a:rPr>
              <a:t>Занятия и выступления на сцене, которые придают мне уверенность, умение держаться на сцене перед большим количеством зрителей.  Вокал -помог мне стать увереннее, я приобрела навыки слушать и слышать других детей!</a:t>
            </a:r>
            <a:endParaRPr lang="ru-RU" sz="3800" b="1" cap="all" dirty="0">
              <a:ln w="500">
                <a:solidFill>
                  <a:schemeClr val="tx2">
                    <a:shade val="20000"/>
                    <a:satMod val="120000"/>
                  </a:schemeClr>
                </a:solidFill>
              </a:ln>
            </a:endParaRPr>
          </a:p>
        </p:txBody>
      </p:sp>
      <p:sp>
        <p:nvSpPr>
          <p:cNvPr id="4" name="Прямоугольник 3"/>
          <p:cNvSpPr/>
          <p:nvPr/>
        </p:nvSpPr>
        <p:spPr>
          <a:xfrm>
            <a:off x="2286000" y="2136339"/>
            <a:ext cx="4572000" cy="369332"/>
          </a:xfrm>
          <a:prstGeom prst="rect">
            <a:avLst/>
          </a:prstGeom>
        </p:spPr>
        <p:txBody>
          <a:bodyPr>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vert="horz">
            <a:normAutofit/>
          </a:bodyPr>
          <a:lstStyle/>
          <a:p>
            <a:pPr marL="274320" indent="-274320">
              <a:spcBef>
                <a:spcPts val="600"/>
              </a:spcBef>
              <a:buClr>
                <a:schemeClr val="tx2"/>
              </a:buClr>
              <a:buSzPct val="73000"/>
              <a:buFont typeface="Wingdings 2"/>
              <a:buChar char=""/>
            </a:pPr>
            <a:r>
              <a:rPr lang="ru-RU" sz="4400" dirty="0" smtClean="0"/>
              <a:t>Эстрадный вокал!</a:t>
            </a:r>
            <a:endParaRPr lang="ru-RU" sz="4400" dirty="0"/>
          </a:p>
        </p:txBody>
      </p:sp>
      <p:sp>
        <p:nvSpPr>
          <p:cNvPr id="3" name="Содержимое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r>
              <a:rPr lang="ru-RU" dirty="0" smtClean="0"/>
              <a:t>Я ЗАНИМАЮСЬ ЭСТРАДНОМ ВОКАЛОМ ПОТОМУ ЧТО;</a:t>
            </a:r>
          </a:p>
          <a:p>
            <a:r>
              <a:rPr lang="ru-RU" dirty="0" smtClean="0"/>
              <a:t>Я ОЧЕНЬ ЛЮБЛЮ ПЕТЬ </a:t>
            </a:r>
          </a:p>
          <a:p>
            <a:r>
              <a:rPr lang="ru-RU" dirty="0" smtClean="0"/>
              <a:t>Я ВЫСТУПАЮ НА КОНЦЕРТАХ </a:t>
            </a:r>
          </a:p>
          <a:p>
            <a:r>
              <a:rPr lang="ru-RU" dirty="0" smtClean="0"/>
              <a:t>Я ИГРАЮ НА ФОРТЕПИАНО </a:t>
            </a:r>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642194"/>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ru-RU" dirty="0" smtClean="0"/>
              <a:t/>
            </a:r>
            <a:br>
              <a:rPr lang="ru-RU" dirty="0" smtClean="0"/>
            </a:br>
            <a:r>
              <a:rPr lang="ru-RU" dirty="0" smtClean="0"/>
              <a:t/>
            </a:r>
            <a:br>
              <a:rPr lang="ru-RU" dirty="0" smtClean="0"/>
            </a:br>
            <a:r>
              <a:rPr lang="ru-RU" b="0" dirty="0" smtClean="0"/>
              <a:t>Моё выступление в составе  хора. школьный концерт.</a:t>
            </a:r>
            <a:endParaRPr lang="ru-RU" dirty="0"/>
          </a:p>
        </p:txBody>
      </p:sp>
      <p:pic>
        <p:nvPicPr>
          <p:cNvPr id="2050" name="Picture 2" descr="C:\Users\Учитель\Downloads\Screenshot_20220203-092627_Gallery.jpg"/>
          <p:cNvPicPr>
            <a:picLocks noGrp="1" noChangeAspect="1" noChangeArrowheads="1"/>
          </p:cNvPicPr>
          <p:nvPr>
            <p:ph idx="1"/>
          </p:nvPr>
        </p:nvPicPr>
        <p:blipFill>
          <a:blip r:embed="rId2" cstate="print"/>
          <a:stretch>
            <a:fillRect/>
          </a:stretch>
        </p:blipFill>
        <p:spPr bwMode="auto">
          <a:xfrm>
            <a:off x="666750" y="2108994"/>
            <a:ext cx="6819900" cy="3848100"/>
          </a:xfrm>
          <a:prstGeom prst="rect">
            <a:avLst/>
          </a:prstGeom>
          <a:noFill/>
        </p:spPr>
      </p:pic>
      <p:pic>
        <p:nvPicPr>
          <p:cNvPr id="4" name="Picture 2" descr="C:\Users\Учитель\Downloads\Screenshot_20220203-092627_Gallery.jpg"/>
          <p:cNvPicPr>
            <a:picLocks noChangeAspect="1" noChangeArrowheads="1"/>
          </p:cNvPicPr>
          <p:nvPr/>
        </p:nvPicPr>
        <p:blipFill>
          <a:blip r:embed="rId2" cstate="print"/>
          <a:stretch>
            <a:fillRect/>
          </a:stretch>
        </p:blipFill>
        <p:spPr bwMode="auto">
          <a:xfrm>
            <a:off x="683568" y="2132856"/>
            <a:ext cx="6819900" cy="38481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395536" y="1609416"/>
            <a:ext cx="8208912" cy="3979824"/>
          </a:xfrm>
        </p:spPr>
        <p:style>
          <a:lnRef idx="1">
            <a:schemeClr val="accent2"/>
          </a:lnRef>
          <a:fillRef idx="3">
            <a:schemeClr val="accent2"/>
          </a:fillRef>
          <a:effectRef idx="2">
            <a:schemeClr val="accent2"/>
          </a:effectRef>
          <a:fontRef idx="minor">
            <a:schemeClr val="lt1"/>
          </a:fontRef>
        </p:style>
        <p:txBody>
          <a:bodyPr>
            <a:normAutofit fontScale="92500"/>
          </a:bodyPr>
          <a:lstStyle/>
          <a:p>
            <a:pPr>
              <a:buNone/>
            </a:pPr>
            <a:endParaRPr lang="ru-RU" b="1" i="1" dirty="0" smtClean="0"/>
          </a:p>
          <a:p>
            <a:pPr>
              <a:buNone/>
            </a:pPr>
            <a:r>
              <a:rPr lang="ru-RU" i="1" dirty="0" smtClean="0"/>
              <a:t> </a:t>
            </a:r>
            <a:r>
              <a:rPr lang="ru-RU" dirty="0" smtClean="0">
                <a:solidFill>
                  <a:schemeClr val="tx1"/>
                </a:solidFill>
              </a:rPr>
              <a:t>Аннотация наставника</a:t>
            </a:r>
          </a:p>
          <a:p>
            <a:pPr>
              <a:buNone/>
            </a:pPr>
            <a:r>
              <a:rPr lang="ru-RU" b="1" i="1" dirty="0" smtClean="0"/>
              <a:t>«Музыка является самым чудодейственным, самым тонким средством привлечения к добру, красоте, человечности. Чувство красоты музыкальной мелодии открывает перед ребёнком собственную красоту- маленький человек осознаёт своё достоинство…»</a:t>
            </a:r>
            <a:endParaRPr lang="ru-RU" dirty="0" smtClean="0"/>
          </a:p>
          <a:p>
            <a:r>
              <a:rPr lang="ru-RU" b="1" i="1" dirty="0" smtClean="0"/>
              <a:t>                                                                                            В.А.Сухомлинский</a:t>
            </a:r>
            <a:endParaRPr lang="ru-RU" dirty="0" smtClean="0"/>
          </a:p>
          <a:p>
            <a:endParaRPr lang="ru-RU" dirty="0"/>
          </a:p>
        </p:txBody>
      </p:sp>
      <p:sp>
        <p:nvSpPr>
          <p:cNvPr id="4" name="Прямоугольник 3"/>
          <p:cNvSpPr/>
          <p:nvPr/>
        </p:nvSpPr>
        <p:spPr>
          <a:xfrm>
            <a:off x="2286000" y="3105835"/>
            <a:ext cx="4572000" cy="646331"/>
          </a:xfrm>
          <a:prstGeom prst="rect">
            <a:avLst/>
          </a:prstGeom>
        </p:spPr>
        <p:txBody>
          <a:bodyPr>
            <a:spAutoFit/>
          </a:bodyPr>
          <a:lstStyle/>
          <a:p>
            <a:r>
              <a:rPr lang="ru-RU" dirty="0" smtClean="0"/>
              <a:t>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08912" cy="2105472"/>
          </a:xfrm>
        </p:spPr>
        <p:style>
          <a:lnRef idx="1">
            <a:schemeClr val="accent2"/>
          </a:lnRef>
          <a:fillRef idx="3">
            <a:schemeClr val="accent2"/>
          </a:fillRef>
          <a:effectRef idx="2">
            <a:schemeClr val="accent2"/>
          </a:effectRef>
          <a:fontRef idx="minor">
            <a:schemeClr val="lt1"/>
          </a:fontRef>
        </p:style>
        <p:txBody>
          <a:bodyPr>
            <a:normAutofit/>
          </a:bodyPr>
          <a:lstStyle/>
          <a:p>
            <a:r>
              <a:rPr lang="ru-RU" dirty="0" smtClean="0"/>
              <a:t>Фестиваль военно-патриотической песни.</a:t>
            </a:r>
            <a:br>
              <a:rPr lang="ru-RU" dirty="0" smtClean="0"/>
            </a:br>
            <a:endParaRPr lang="ru-RU" dirty="0"/>
          </a:p>
        </p:txBody>
      </p:sp>
      <p:pic>
        <p:nvPicPr>
          <p:cNvPr id="5122" name="Picture 2" descr="C:\Users\Учитель\Downloads\tempFileForShare_20220203-094211.jpg"/>
          <p:cNvPicPr>
            <a:picLocks noGrp="1" noChangeAspect="1" noChangeArrowheads="1"/>
          </p:cNvPicPr>
          <p:nvPr>
            <p:ph idx="1"/>
          </p:nvPr>
        </p:nvPicPr>
        <p:blipFill>
          <a:blip r:embed="rId2" cstate="print"/>
          <a:srcRect/>
          <a:stretch>
            <a:fillRect/>
          </a:stretch>
        </p:blipFill>
        <p:spPr bwMode="auto">
          <a:xfrm>
            <a:off x="323528" y="2060848"/>
            <a:ext cx="8280919" cy="479715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08912" cy="2105472"/>
          </a:xfrm>
        </p:spPr>
        <p:style>
          <a:lnRef idx="1">
            <a:schemeClr val="accent2"/>
          </a:lnRef>
          <a:fillRef idx="3">
            <a:schemeClr val="accent2"/>
          </a:fillRef>
          <a:effectRef idx="2">
            <a:schemeClr val="accent2"/>
          </a:effectRef>
          <a:fontRef idx="minor">
            <a:schemeClr val="lt1"/>
          </a:fontRef>
        </p:style>
        <p:txBody>
          <a:bodyPr>
            <a:normAutofit/>
          </a:bodyPr>
          <a:lstStyle/>
          <a:p>
            <a:r>
              <a:rPr lang="ru-RU" dirty="0" smtClean="0"/>
              <a:t>Фестиваль военно-патриотической песни</a:t>
            </a:r>
            <a:endParaRPr lang="ru-RU" dirty="0"/>
          </a:p>
        </p:txBody>
      </p:sp>
      <p:sp>
        <p:nvSpPr>
          <p:cNvPr id="4" name="Содержимое 3"/>
          <p:cNvSpPr>
            <a:spLocks noGrp="1"/>
          </p:cNvSpPr>
          <p:nvPr>
            <p:ph idx="1"/>
          </p:nvPr>
        </p:nvSpPr>
        <p:spPr/>
        <p:txBody>
          <a:bodyPr>
            <a:normAutofit fontScale="70000" lnSpcReduction="20000"/>
          </a:bodyPr>
          <a:lstStyle/>
          <a:p>
            <a:r>
              <a:rPr lang="ru-RU" b="1" dirty="0" smtClean="0"/>
              <a:t> </a:t>
            </a:r>
          </a:p>
          <a:p>
            <a:pPr fontAlgn="t"/>
            <a:r>
              <a:rPr lang="ru-RU" dirty="0" smtClean="0"/>
              <a:t>           </a:t>
            </a:r>
          </a:p>
          <a:p>
            <a:pPr fontAlgn="t"/>
            <a:r>
              <a:rPr lang="ru-RU" sz="2900" b="1" dirty="0" smtClean="0"/>
              <a:t>   Каждый год в майские дни наш народ вспоминает грозные годы войны, чтит память павших воинов, кланяется живым. Много лет прошло с того незабываемого дня, когда смолкли последние залпы сражений, когда в Берлине была поставлена победная точка кровопролитной войны.</a:t>
            </a:r>
          </a:p>
          <a:p>
            <a:pPr fontAlgn="t"/>
            <a:r>
              <a:rPr lang="ru-RU" sz="2900" b="1" dirty="0" smtClean="0"/>
              <a:t>           Война и песня, что может быть общего? Казалось бы, тяготы и страдания военного времени не оставляют места для песен. И, тем не менее, песня всегда сопровождала солдата!</a:t>
            </a:r>
          </a:p>
          <a:p>
            <a:pPr fontAlgn="t"/>
            <a:r>
              <a:rPr lang="ru-RU" sz="2900" b="1" dirty="0" smtClean="0"/>
              <a:t>           8 мая 2021 г. в школе прошел  фестиваль военно-патриотической песни, посвященный Дню Победы. В фестивале принимали участие учащиеся  с 1 по 11 класс.</a:t>
            </a:r>
          </a:p>
          <a:p>
            <a:pPr fontAlgn="t"/>
            <a:r>
              <a:rPr lang="ru-RU" sz="2900" b="1" dirty="0" smtClean="0"/>
              <a:t>      </a:t>
            </a:r>
            <a:endParaRPr lang="ru-RU" sz="29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08912" cy="2105472"/>
          </a:xfrm>
        </p:spPr>
        <p:style>
          <a:lnRef idx="1">
            <a:schemeClr val="accent2"/>
          </a:lnRef>
          <a:fillRef idx="3">
            <a:schemeClr val="accent2"/>
          </a:fillRef>
          <a:effectRef idx="2">
            <a:schemeClr val="accent2"/>
          </a:effectRef>
          <a:fontRef idx="minor">
            <a:schemeClr val="lt1"/>
          </a:fontRef>
        </p:style>
        <p:txBody>
          <a:bodyPr>
            <a:normAutofit/>
          </a:bodyPr>
          <a:lstStyle/>
          <a:p>
            <a:r>
              <a:rPr lang="ru-RU" dirty="0" smtClean="0"/>
              <a:t>Фестиваль военно-патриотической песни</a:t>
            </a:r>
            <a:endParaRPr lang="ru-RU" dirty="0"/>
          </a:p>
        </p:txBody>
      </p:sp>
      <p:sp>
        <p:nvSpPr>
          <p:cNvPr id="4" name="Содержимое 3"/>
          <p:cNvSpPr>
            <a:spLocks noGrp="1"/>
          </p:cNvSpPr>
          <p:nvPr>
            <p:ph idx="1"/>
          </p:nvPr>
        </p:nvSpPr>
        <p:spPr/>
        <p:txBody>
          <a:bodyPr>
            <a:normAutofit fontScale="70000" lnSpcReduction="20000"/>
          </a:bodyPr>
          <a:lstStyle/>
          <a:p>
            <a:r>
              <a:rPr lang="ru-RU" b="1" dirty="0" smtClean="0"/>
              <a:t>                                </a:t>
            </a:r>
          </a:p>
          <a:p>
            <a:endParaRPr lang="ru-RU" b="1" dirty="0" smtClean="0"/>
          </a:p>
          <a:p>
            <a:pPr fontAlgn="t"/>
            <a:r>
              <a:rPr lang="ru-RU" dirty="0" smtClean="0"/>
              <a:t>            </a:t>
            </a:r>
            <a:r>
              <a:rPr lang="ru-RU" sz="3300" b="1" dirty="0" smtClean="0"/>
              <a:t> Ребята  исполняли произведения с чувством патриотизма и гордости за свою Родину.</a:t>
            </a:r>
          </a:p>
          <a:p>
            <a:pPr fontAlgn="t">
              <a:buNone/>
            </a:pPr>
            <a:r>
              <a:rPr lang="ru-RU" sz="3300" b="1" dirty="0" smtClean="0"/>
              <a:t>     Наше выступление  было  проникновенным и эмоциональными.   </a:t>
            </a:r>
          </a:p>
          <a:p>
            <a:pPr fontAlgn="t">
              <a:buNone/>
            </a:pPr>
            <a:r>
              <a:rPr lang="ru-RU" sz="3300" b="1" dirty="0" smtClean="0"/>
              <a:t>    Всё это доказывает, что молодое  поколение знает, помнит и любит песню.</a:t>
            </a:r>
          </a:p>
          <a:p>
            <a:pPr fontAlgn="t">
              <a:buNone/>
            </a:pPr>
            <a:r>
              <a:rPr lang="ru-RU" sz="3300" b="1" dirty="0" smtClean="0"/>
              <a:t>   Патриотическая песня воспитывают в нас чувство гордости за свою Родину, чувство великой благодарности тем героям, которые подарили нам великую Победу.</a:t>
            </a:r>
          </a:p>
          <a:p>
            <a:pPr fontAlgn="t">
              <a:buNone/>
            </a:pPr>
            <a:r>
              <a:rPr lang="ru-RU" sz="3300" b="1" dirty="0" smtClean="0"/>
              <a:t>       </a:t>
            </a:r>
            <a:endParaRPr lang="ru-RU" sz="33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08912" cy="2105472"/>
          </a:xfrm>
        </p:spPr>
        <p:style>
          <a:lnRef idx="1">
            <a:schemeClr val="accent2"/>
          </a:lnRef>
          <a:fillRef idx="3">
            <a:schemeClr val="accent2"/>
          </a:fillRef>
          <a:effectRef idx="2">
            <a:schemeClr val="accent2"/>
          </a:effectRef>
          <a:fontRef idx="minor">
            <a:schemeClr val="lt1"/>
          </a:fontRef>
        </p:style>
        <p:txBody>
          <a:bodyPr>
            <a:normAutofit/>
          </a:bodyPr>
          <a:lstStyle/>
          <a:p>
            <a:r>
              <a:rPr lang="ru-RU" dirty="0" smtClean="0"/>
              <a:t>Фестиваль военно-патриотической песни</a:t>
            </a:r>
            <a:endParaRPr lang="ru-RU" dirty="0"/>
          </a:p>
        </p:txBody>
      </p:sp>
      <p:sp>
        <p:nvSpPr>
          <p:cNvPr id="4" name="Содержимое 3"/>
          <p:cNvSpPr>
            <a:spLocks noGrp="1"/>
          </p:cNvSpPr>
          <p:nvPr>
            <p:ph idx="1"/>
          </p:nvPr>
        </p:nvSpPr>
        <p:spPr/>
        <p:txBody>
          <a:bodyPr>
            <a:normAutofit lnSpcReduction="10000"/>
          </a:bodyPr>
          <a:lstStyle/>
          <a:p>
            <a:endParaRPr lang="ru-RU" dirty="0" smtClean="0"/>
          </a:p>
          <a:p>
            <a:pPr fontAlgn="t">
              <a:buNone/>
            </a:pPr>
            <a:r>
              <a:rPr lang="ru-RU" dirty="0" smtClean="0"/>
              <a:t>       </a:t>
            </a:r>
          </a:p>
          <a:p>
            <a:pPr fontAlgn="t"/>
            <a:r>
              <a:rPr lang="ru-RU" dirty="0" smtClean="0"/>
              <a:t>    </a:t>
            </a:r>
            <a:r>
              <a:rPr lang="ru-RU" sz="3200" b="1" dirty="0" smtClean="0"/>
              <a:t>Хорошо просыпаться и знать, что у тебя впереди прекрасный день, что тебе ничего не угрожает и что все мечты сбудутся. Хорошо быть счастливым и делать счастливыми других. А это в наших с вами руках.</a:t>
            </a:r>
          </a:p>
          <a:p>
            <a:pPr fontAlgn="t">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1440"/>
            <a:ext cx="9144000" cy="2232248"/>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МОЁ Участие в  дистанционном концерте.</a:t>
            </a:r>
            <a:endParaRPr lang="ru-RU" dirty="0"/>
          </a:p>
        </p:txBody>
      </p:sp>
      <p:pic>
        <p:nvPicPr>
          <p:cNvPr id="1026" name="Picture 2" descr="C:\Users\Учитель\Downloads\Screenshot_20220203-092743_Instagram (1).jpg"/>
          <p:cNvPicPr>
            <a:picLocks noGrp="1" noChangeAspect="1" noChangeArrowheads="1"/>
          </p:cNvPicPr>
          <p:nvPr>
            <p:ph idx="1"/>
          </p:nvPr>
        </p:nvPicPr>
        <p:blipFill>
          <a:blip r:embed="rId2" cstate="print"/>
          <a:stretch>
            <a:fillRect/>
          </a:stretch>
        </p:blipFill>
        <p:spPr bwMode="auto">
          <a:xfrm>
            <a:off x="0" y="1628800"/>
            <a:ext cx="9144000" cy="5229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ru-RU" dirty="0" smtClean="0"/>
              <a:t>Я с подругой пою</a:t>
            </a:r>
            <a:br>
              <a:rPr lang="ru-RU" dirty="0" smtClean="0"/>
            </a:br>
            <a:r>
              <a:rPr lang="ru-RU" dirty="0" smtClean="0"/>
              <a:t> на Новый год !</a:t>
            </a:r>
            <a:endParaRPr lang="ru-RU" dirty="0"/>
          </a:p>
        </p:txBody>
      </p:sp>
      <p:pic>
        <p:nvPicPr>
          <p:cNvPr id="1026" name="Picture 2" descr="C:\Users\Учитель\Downloads\Screenshot_20220203-092730_Instagram.jpg"/>
          <p:cNvPicPr>
            <a:picLocks noGrp="1" noChangeAspect="1" noChangeArrowheads="1"/>
          </p:cNvPicPr>
          <p:nvPr>
            <p:ph idx="1"/>
          </p:nvPr>
        </p:nvPicPr>
        <p:blipFill>
          <a:blip r:embed="rId2" cstate="print"/>
          <a:stretch>
            <a:fillRect/>
          </a:stretch>
        </p:blipFill>
        <p:spPr bwMode="auto">
          <a:xfrm>
            <a:off x="2308929" y="1609725"/>
            <a:ext cx="3535541" cy="48466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0"/>
            <a:ext cx="82296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ru-RU" dirty="0" smtClean="0"/>
              <a:t> пою сольно!</a:t>
            </a:r>
            <a:endParaRPr lang="ru-RU" dirty="0"/>
          </a:p>
        </p:txBody>
      </p:sp>
      <p:pic>
        <p:nvPicPr>
          <p:cNvPr id="4098" name="Picture 2" descr="C:\Users\Учитель\Downloads\Screenshot_20220203-094055_Gallery.jpg"/>
          <p:cNvPicPr>
            <a:picLocks noGrp="1" noChangeAspect="1" noChangeArrowheads="1"/>
          </p:cNvPicPr>
          <p:nvPr>
            <p:ph idx="1"/>
          </p:nvPr>
        </p:nvPicPr>
        <p:blipFill>
          <a:blip r:embed="rId2" cstate="print"/>
          <a:stretch>
            <a:fillRect/>
          </a:stretch>
        </p:blipFill>
        <p:spPr bwMode="auto">
          <a:xfrm>
            <a:off x="647700" y="2123281"/>
            <a:ext cx="6858000" cy="38195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5363" name="Рисунок 1"/>
          <p:cNvPicPr>
            <a:picLocks noChangeAspect="1"/>
          </p:cNvPicPr>
          <p:nvPr/>
        </p:nvPicPr>
        <p:blipFill>
          <a:blip r:embed="rId3" cstate="print"/>
          <a:srcRect/>
          <a:stretch>
            <a:fillRect/>
          </a:stretch>
        </p:blipFill>
        <p:spPr bwMode="auto">
          <a:xfrm>
            <a:off x="6659563" y="4970463"/>
            <a:ext cx="2339975" cy="1514475"/>
          </a:xfrm>
          <a:prstGeom prst="rect">
            <a:avLst/>
          </a:prstGeom>
          <a:noFill/>
          <a:ln w="9525">
            <a:noFill/>
            <a:miter lim="800000"/>
            <a:headEnd/>
            <a:tailEnd/>
          </a:ln>
        </p:spPr>
      </p:pic>
      <p:sp>
        <p:nvSpPr>
          <p:cNvPr id="3" name="Прямоугольник 2"/>
          <p:cNvSpPr/>
          <p:nvPr/>
        </p:nvSpPr>
        <p:spPr>
          <a:xfrm>
            <a:off x="1763688" y="0"/>
            <a:ext cx="6965975" cy="6129948"/>
          </a:xfrm>
          <a:prstGeom prst="rect">
            <a:avLst/>
          </a:prstGeom>
        </p:spPr>
        <p:txBody>
          <a:bodyPr wrap="square">
            <a:spAutoFit/>
          </a:bodyPr>
          <a:lstStyle/>
          <a:p>
            <a:pPr algn="just">
              <a:lnSpc>
                <a:spcPct val="107000"/>
              </a:lnSpc>
              <a:spcAft>
                <a:spcPts val="800"/>
              </a:spcAft>
              <a:defRPr/>
            </a:pPr>
            <a:r>
              <a:rPr lang="ru-RU" sz="2000" dirty="0" smtClean="0">
                <a:solidFill>
                  <a:schemeClr val="bg1"/>
                </a:solidFill>
                <a:latin typeface="Arial" panose="020B0604020202020204" pitchFamily="34" charset="0"/>
                <a:ea typeface="Calibri" panose="020F0502020204030204" pitchFamily="34" charset="0"/>
                <a:cs typeface="Arial" panose="020B0604020202020204" pitchFamily="34" charset="0"/>
              </a:rPr>
              <a:t>Знать о пользе пения и использовать. Оздоровление</a:t>
            </a:r>
            <a:endParaRPr lang="ru-RU"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defRPr/>
            </a:pPr>
            <a:r>
              <a:rPr lang="ru-RU" sz="2800" b="1" dirty="0" smtClean="0">
                <a:latin typeface="Arial" panose="020B0604020202020204" pitchFamily="34" charset="0"/>
                <a:ea typeface="Calibri" panose="020F0502020204030204" pitchFamily="34" charset="0"/>
                <a:cs typeface="Arial" panose="020B0604020202020204" pitchFamily="34" charset="0"/>
              </a:rPr>
              <a:t>Заключение.</a:t>
            </a:r>
            <a:endParaRPr lang="ru-RU" sz="28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Tx/>
              <a:buAutoNum type="arabicParenR"/>
              <a:defRPr/>
            </a:pPr>
            <a:r>
              <a:rPr lang="ru-RU" sz="2000" b="1" dirty="0">
                <a:latin typeface="Arial" panose="020B0604020202020204" pitchFamily="34" charset="0"/>
                <a:ea typeface="Calibri" panose="020F0502020204030204" pitchFamily="34" charset="0"/>
                <a:cs typeface="Arial" panose="020B0604020202020204" pitchFamily="34" charset="0"/>
              </a:rPr>
              <a:t>Голос – это уникальный инструмент общения, которым обладает каждый человек. Особую красоту он обретает в пении.  </a:t>
            </a:r>
          </a:p>
          <a:p>
            <a:pPr algn="just">
              <a:lnSpc>
                <a:spcPct val="107000"/>
              </a:lnSpc>
              <a:spcAft>
                <a:spcPts val="800"/>
              </a:spcAft>
              <a:defRPr/>
            </a:pPr>
            <a:r>
              <a:rPr lang="ru-RU" sz="2000" b="1" dirty="0">
                <a:latin typeface="Arial" panose="020B0604020202020204" pitchFamily="34" charset="0"/>
                <a:ea typeface="Calibri" panose="020F0502020204030204" pitchFamily="34" charset="0"/>
                <a:cs typeface="Arial" panose="020B0604020202020204" pitchFamily="34" charset="0"/>
              </a:rPr>
              <a:t>2) Пение – это гимнастика для нашего организма. Знать о пользе пения и использовать возможности своего голоса может каждый человек.  </a:t>
            </a:r>
          </a:p>
          <a:p>
            <a:pPr algn="just">
              <a:lnSpc>
                <a:spcPct val="107000"/>
              </a:lnSpc>
              <a:spcAft>
                <a:spcPts val="800"/>
              </a:spcAft>
              <a:defRPr/>
            </a:pPr>
            <a:r>
              <a:rPr lang="ru-RU" sz="2000" b="1" dirty="0" smtClean="0">
                <a:latin typeface="Arial" panose="020B0604020202020204" pitchFamily="34" charset="0"/>
                <a:ea typeface="Calibri" panose="020F0502020204030204" pitchFamily="34" charset="0"/>
                <a:cs typeface="Arial" panose="020B0604020202020204" pitchFamily="34" charset="0"/>
              </a:rPr>
              <a:t>3</a:t>
            </a:r>
            <a:r>
              <a:rPr lang="ru-RU" sz="2000" b="1" dirty="0">
                <a:latin typeface="Arial" panose="020B0604020202020204" pitchFamily="34" charset="0"/>
                <a:ea typeface="Calibri" panose="020F0502020204030204" pitchFamily="34" charset="0"/>
                <a:cs typeface="Arial" panose="020B0604020202020204" pitchFamily="34" charset="0"/>
              </a:rPr>
              <a:t>) Пение – это путь к здоровью. Оздоровление пением не требует каких-либо затрат и доступно каждому из нас</a:t>
            </a:r>
            <a:r>
              <a:rPr lang="ru-RU" sz="2000" b="1" dirty="0" smtClean="0">
                <a:latin typeface="Arial" panose="020B0604020202020204" pitchFamily="34" charset="0"/>
                <a:ea typeface="Calibri" panose="020F0502020204030204" pitchFamily="34" charset="0"/>
                <a:cs typeface="Arial" panose="020B0604020202020204" pitchFamily="34" charset="0"/>
              </a:rPr>
              <a:t>.</a:t>
            </a:r>
          </a:p>
          <a:p>
            <a:pPr algn="ctr">
              <a:defRPr/>
            </a:pPr>
            <a:r>
              <a:rPr lang="ru-RU" sz="3600" dirty="0" smtClean="0">
                <a:solidFill>
                  <a:srgbClr val="0070C0"/>
                </a:solidFill>
                <a:latin typeface="Monotype Corsiva" panose="03010101010201010101" pitchFamily="66" charset="0"/>
                <a:cs typeface="Times New Roman" panose="02020603050405020304" pitchFamily="18" charset="0"/>
              </a:rPr>
              <a:t>«</a:t>
            </a:r>
            <a:r>
              <a:rPr lang="ru-RU" sz="3600" b="1" dirty="0" smtClean="0">
                <a:solidFill>
                  <a:srgbClr val="0070C0"/>
                </a:solidFill>
                <a:latin typeface="Monotype Corsiva" panose="03010101010201010101" pitchFamily="66" charset="0"/>
                <a:cs typeface="Times New Roman" panose="02020603050405020304" pitchFamily="18" charset="0"/>
              </a:rPr>
              <a:t>Петь – это здорово!»</a:t>
            </a:r>
          </a:p>
          <a:p>
            <a:pPr algn="ctr">
              <a:defRPr/>
            </a:pPr>
            <a:r>
              <a:rPr lang="ru-RU" sz="3600" b="1" dirty="0" smtClean="0">
                <a:solidFill>
                  <a:srgbClr val="0070C0"/>
                </a:solidFill>
                <a:latin typeface="Monotype Corsiva" panose="03010101010201010101" pitchFamily="66" charset="0"/>
                <a:cs typeface="Times New Roman" panose="02020603050405020304" pitchFamily="18" charset="0"/>
              </a:rPr>
              <a:t>Спасибо за внимание!</a:t>
            </a:r>
            <a:endParaRPr lang="ru-RU" sz="3600" b="1" dirty="0" smtClean="0">
              <a:solidFill>
                <a:srgbClr val="0070C0"/>
              </a:solidFill>
              <a:latin typeface="Times New Roman" panose="02020603050405020304" pitchFamily="18" charset="0"/>
              <a:cs typeface="Times New Roman" panose="02020603050405020304" pitchFamily="18" charset="0"/>
            </a:endParaRPr>
          </a:p>
          <a:p>
            <a:pPr algn="just">
              <a:lnSpc>
                <a:spcPct val="107000"/>
              </a:lnSpc>
              <a:spcAft>
                <a:spcPts val="800"/>
              </a:spcAft>
              <a:defRPr/>
            </a:pPr>
            <a:endParaRPr lang="ru-RU" sz="20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defRPr/>
            </a:pPr>
            <a:r>
              <a:rPr lang="ru-RU" sz="1400" dirty="0">
                <a:latin typeface="Arial" panose="020B0604020202020204" pitchFamily="34" charset="0"/>
                <a:ea typeface="Calibri" panose="020F050202020403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320040"/>
            <a:ext cx="8363272" cy="11430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ru-RU" i="1" dirty="0" smtClean="0"/>
              <a:t>Мир </a:t>
            </a:r>
            <a:r>
              <a:rPr lang="ru-RU" i="1" dirty="0" err="1" smtClean="0"/>
              <a:t>музыки-это</a:t>
            </a:r>
            <a:r>
              <a:rPr lang="ru-RU" i="1" dirty="0" smtClean="0"/>
              <a:t> </a:t>
            </a:r>
            <a:r>
              <a:rPr lang="ru-RU" i="1" dirty="0" err="1" smtClean="0"/>
              <a:t>мир</a:t>
            </a:r>
            <a:r>
              <a:rPr lang="ru-RU" i="1" dirty="0" smtClean="0"/>
              <a:t> гармонии</a:t>
            </a:r>
            <a:r>
              <a:rPr lang="ru-RU" dirty="0" smtClean="0"/>
              <a:t>.</a:t>
            </a:r>
            <a:endParaRPr lang="ru-RU" dirty="0"/>
          </a:p>
        </p:txBody>
      </p:sp>
      <p:sp>
        <p:nvSpPr>
          <p:cNvPr id="3" name="Содержимое 2"/>
          <p:cNvSpPr>
            <a:spLocks noGrp="1"/>
          </p:cNvSpPr>
          <p:nvPr>
            <p:ph idx="1"/>
          </p:nvPr>
        </p:nvSpPr>
        <p:spPr>
          <a:xfrm>
            <a:off x="467544" y="1700808"/>
            <a:ext cx="8175104" cy="4248472"/>
          </a:xfrm>
        </p:spPr>
        <p:style>
          <a:lnRef idx="1">
            <a:schemeClr val="accent2"/>
          </a:lnRef>
          <a:fillRef idx="3">
            <a:schemeClr val="accent2"/>
          </a:fillRef>
          <a:effectRef idx="2">
            <a:schemeClr val="accent2"/>
          </a:effectRef>
          <a:fontRef idx="minor">
            <a:schemeClr val="lt1"/>
          </a:fontRef>
        </p:style>
        <p:txBody>
          <a:bodyPr>
            <a:noAutofit/>
          </a:bodyPr>
          <a:lstStyle/>
          <a:p>
            <a:r>
              <a:rPr lang="ru-RU" sz="2800" dirty="0" smtClean="0"/>
              <a:t>Петь может каждый здоровый ребёнок. Этот процесс доступен всем и не требует от нас каких-либо материальных или временных затрат. Но не каждый знает, насколько полезно петь и как воздействует пение на организм человека. Мне захотелось больше узнать о пользе пения и познакомить других. Это и определило актуальность данного проекта.</a:t>
            </a:r>
            <a:endParaRPr lang="ru-RU" sz="2800" dirty="0"/>
          </a:p>
        </p:txBody>
      </p:sp>
      <p:sp>
        <p:nvSpPr>
          <p:cNvPr id="4" name="Прямоугольник 3"/>
          <p:cNvSpPr/>
          <p:nvPr/>
        </p:nvSpPr>
        <p:spPr>
          <a:xfrm>
            <a:off x="2286000" y="3105835"/>
            <a:ext cx="4572000" cy="646331"/>
          </a:xfrm>
          <a:prstGeom prst="rect">
            <a:avLst/>
          </a:prstGeom>
        </p:spPr>
        <p:txBody>
          <a:bodyPr>
            <a:spAutoFit/>
          </a:bodyPr>
          <a:lstStyle/>
          <a:p>
            <a:r>
              <a:rPr lang="ru-RU" dirty="0" smtClean="0"/>
              <a:t>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0" y="1700808"/>
            <a:ext cx="9144000" cy="3456384"/>
          </a:xfrm>
        </p:spPr>
        <p:style>
          <a:lnRef idx="1">
            <a:schemeClr val="accent2"/>
          </a:lnRef>
          <a:fillRef idx="3">
            <a:schemeClr val="accent2"/>
          </a:fillRef>
          <a:effectRef idx="2">
            <a:schemeClr val="accent2"/>
          </a:effectRef>
          <a:fontRef idx="minor">
            <a:schemeClr val="lt1"/>
          </a:fontRef>
        </p:style>
        <p:txBody>
          <a:bodyPr>
            <a:normAutofit fontScale="85000" lnSpcReduction="20000"/>
          </a:bodyPr>
          <a:lstStyle/>
          <a:p>
            <a:r>
              <a:rPr lang="ru-RU" dirty="0" smtClean="0"/>
              <a:t> </a:t>
            </a:r>
            <a:r>
              <a:rPr lang="ru-RU" b="1" dirty="0" smtClean="0"/>
              <a:t> </a:t>
            </a:r>
            <a:r>
              <a:rPr lang="ru-RU" i="1" dirty="0" smtClean="0">
                <a:solidFill>
                  <a:schemeClr val="tx1"/>
                </a:solidFill>
              </a:rPr>
              <a:t>Цель проекта</a:t>
            </a:r>
            <a:r>
              <a:rPr lang="ru-RU" dirty="0" smtClean="0">
                <a:solidFill>
                  <a:schemeClr val="tx1"/>
                </a:solidFill>
              </a:rPr>
              <a:t> </a:t>
            </a:r>
            <a:r>
              <a:rPr lang="ru-RU" dirty="0" smtClean="0"/>
              <a:t>– выявить особенности влияния пения на состояние здоровья человека. </a:t>
            </a:r>
          </a:p>
          <a:p>
            <a:endParaRPr lang="ru-RU" dirty="0" smtClean="0"/>
          </a:p>
          <a:p>
            <a:r>
              <a:rPr lang="ru-RU" dirty="0" smtClean="0"/>
              <a:t>    Присутствие музыки в жизни человека начинается с его рождения и сопровождает его всю жизнь. Каждый человек, независимо от возраста, природных данных любит петь. Пение развивает музыкальные способности, музыкальный слух, память, чувство ритма, расширяет общий кругозор, способствует развитию активного восприятия музыки и умения искренне глубоко выразить свои чувства, переживания. Музыка является частью жизни человека, частью человеческой души.</a:t>
            </a:r>
          </a:p>
          <a:p>
            <a:pPr>
              <a:buNone/>
            </a:pPr>
            <a:endParaRPr lang="ru-RU" dirty="0" smtClean="0"/>
          </a:p>
        </p:txBody>
      </p:sp>
      <p:sp>
        <p:nvSpPr>
          <p:cNvPr id="4" name="Прямоугольник 3"/>
          <p:cNvSpPr/>
          <p:nvPr/>
        </p:nvSpPr>
        <p:spPr>
          <a:xfrm>
            <a:off x="2286000" y="3105835"/>
            <a:ext cx="4572000" cy="646331"/>
          </a:xfrm>
          <a:prstGeom prst="rect">
            <a:avLst/>
          </a:prstGeom>
        </p:spPr>
        <p:txBody>
          <a:bodyPr>
            <a:spAutoFit/>
          </a:bodyPr>
          <a:lstStyle/>
          <a:p>
            <a:r>
              <a:rPr lang="ru-RU" dirty="0" smtClean="0"/>
              <a:t>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286000" y="3105835"/>
            <a:ext cx="4572000" cy="646331"/>
          </a:xfrm>
          <a:prstGeom prst="rect">
            <a:avLst/>
          </a:prstGeom>
        </p:spPr>
        <p:txBody>
          <a:bodyPr>
            <a:spAutoFit/>
          </a:bodyPr>
          <a:lstStyle/>
          <a:p>
            <a:r>
              <a:rPr lang="ru-RU" dirty="0" smtClean="0"/>
              <a:t>  .</a:t>
            </a:r>
          </a:p>
          <a:p>
            <a:endParaRPr lang="ru-RU" dirty="0"/>
          </a:p>
        </p:txBody>
      </p:sp>
      <p:sp>
        <p:nvSpPr>
          <p:cNvPr id="5" name="Содержимое 2"/>
          <p:cNvSpPr txBox="1">
            <a:spLocks/>
          </p:cNvSpPr>
          <p:nvPr/>
        </p:nvSpPr>
        <p:spPr>
          <a:xfrm>
            <a:off x="467544" y="1628800"/>
            <a:ext cx="7992888" cy="4826936"/>
          </a:xfrm>
          <a:prstGeom prst="rect">
            <a:avLst/>
          </a:prstGeom>
        </p:spPr>
        <p:style>
          <a:lnRef idx="1">
            <a:schemeClr val="accent2"/>
          </a:lnRef>
          <a:fillRef idx="3">
            <a:schemeClr val="accent2"/>
          </a:fillRef>
          <a:effectRef idx="2">
            <a:schemeClr val="accent2"/>
          </a:effectRef>
          <a:fontRef idx="minor">
            <a:schemeClr val="lt1"/>
          </a:fontRef>
        </p:style>
        <p:txBody>
          <a:bodyPr vert="horz">
            <a:normAutofit/>
          </a:bodyPr>
          <a:lstStyle/>
          <a:p>
            <a:pPr lvl="0" indent="457200" algn="just" fontAlgn="base">
              <a:spcBef>
                <a:spcPct val="0"/>
              </a:spcBef>
              <a:spcAft>
                <a:spcPct val="0"/>
              </a:spcAft>
              <a:tabLst>
                <a:tab pos="539750" algn="l"/>
                <a:tab pos="571500" algn="l"/>
              </a:tabLst>
            </a:pPr>
            <a:r>
              <a:rPr lang="ru-RU" sz="2800" dirty="0" smtClean="0">
                <a:solidFill>
                  <a:schemeClr val="tx1"/>
                </a:solidFill>
              </a:rPr>
              <a:t>Задачи проекта: </a:t>
            </a:r>
          </a:p>
          <a:p>
            <a:pPr lvl="0" indent="457200" algn="just" eaLnBrk="0" fontAlgn="base" hangingPunct="0">
              <a:spcBef>
                <a:spcPct val="0"/>
              </a:spcBef>
              <a:spcAft>
                <a:spcPct val="0"/>
              </a:spcAft>
              <a:buFontTx/>
              <a:buChar char="•"/>
              <a:tabLst>
                <a:tab pos="539750" algn="l"/>
                <a:tab pos="571500" algn="l"/>
              </a:tabLst>
            </a:pPr>
            <a:r>
              <a:rPr lang="ru-RU" sz="2800" dirty="0" smtClean="0"/>
              <a:t>изучить литературу по данной теме; </a:t>
            </a:r>
          </a:p>
          <a:p>
            <a:pPr lvl="0" indent="457200" algn="just" eaLnBrk="0" fontAlgn="base" hangingPunct="0">
              <a:spcBef>
                <a:spcPct val="0"/>
              </a:spcBef>
              <a:spcAft>
                <a:spcPct val="0"/>
              </a:spcAft>
              <a:buFontTx/>
              <a:buChar char="•"/>
              <a:tabLst>
                <a:tab pos="539750" algn="l"/>
                <a:tab pos="571500" algn="l"/>
              </a:tabLst>
            </a:pPr>
            <a:r>
              <a:rPr lang="ru-RU" sz="2800" dirty="0" smtClean="0"/>
              <a:t>провести анкетирование учащихся 3 «В» класса, проанализировать результаты;  </a:t>
            </a:r>
          </a:p>
          <a:p>
            <a:pPr lvl="0" indent="457200" algn="just" eaLnBrk="0" fontAlgn="base" hangingPunct="0">
              <a:spcBef>
                <a:spcPct val="0"/>
              </a:spcBef>
              <a:spcAft>
                <a:spcPct val="0"/>
              </a:spcAft>
              <a:buFontTx/>
              <a:buChar char="•"/>
              <a:tabLst>
                <a:tab pos="539750" algn="l"/>
                <a:tab pos="571500" algn="l"/>
              </a:tabLst>
            </a:pPr>
            <a:r>
              <a:rPr lang="ru-RU" sz="2800" dirty="0" smtClean="0"/>
              <a:t>создать рекламную памятку «Пойте здорово и для здоровья» и « Правила пения» для распространения полезной информации.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srcRect/>
          <a:stretch>
            <a:fillRect/>
          </a:stretch>
        </p:blipFill>
        <p:spPr bwMode="auto">
          <a:xfrm>
            <a:off x="152400" y="152400"/>
            <a:ext cx="9144000" cy="6858000"/>
          </a:xfrm>
          <a:prstGeom prst="rect">
            <a:avLst/>
          </a:prstGeom>
          <a:noFill/>
          <a:ln w="9525">
            <a:noFill/>
            <a:miter lim="800000"/>
            <a:headEnd/>
            <a:tailEnd/>
          </a:ln>
        </p:spPr>
      </p:pic>
      <p:pic>
        <p:nvPicPr>
          <p:cNvPr id="6"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286000" y="3105835"/>
            <a:ext cx="4572000" cy="646331"/>
          </a:xfrm>
          <a:prstGeom prst="rect">
            <a:avLst/>
          </a:prstGeom>
        </p:spPr>
        <p:txBody>
          <a:bodyPr>
            <a:spAutoFit/>
          </a:bodyPr>
          <a:lstStyle/>
          <a:p>
            <a:r>
              <a:rPr lang="ru-RU" dirty="0" smtClean="0"/>
              <a:t>  .</a:t>
            </a:r>
          </a:p>
          <a:p>
            <a:endParaRPr lang="ru-RU" dirty="0"/>
          </a:p>
        </p:txBody>
      </p:sp>
      <p:sp>
        <p:nvSpPr>
          <p:cNvPr id="3074" name="Rectangle 2"/>
          <p:cNvSpPr>
            <a:spLocks noGrp="1" noChangeArrowheads="1"/>
          </p:cNvSpPr>
          <p:nvPr>
            <p:ph idx="1"/>
          </p:nvPr>
        </p:nvSpPr>
        <p:spPr bwMode="auto">
          <a:xfrm>
            <a:off x="1043608" y="2215990"/>
            <a:ext cx="752432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539750" algn="l"/>
                <a:tab pos="571500" algn="l"/>
              </a:tabLst>
            </a:pPr>
            <a:endPar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539750" algn="l"/>
                <a:tab pos="571500" algn="l"/>
              </a:tabLst>
            </a:pPr>
            <a:endParaRPr lang="ru-RU" sz="3200" b="1" i="1" dirty="0" smtClean="0">
              <a:latin typeface="Times New Roman" pitchFamily="18" charset="0"/>
              <a:ea typeface="Calibri" pitchFamily="34"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539750" algn="l"/>
                <a:tab pos="571500" algn="l"/>
              </a:tabLst>
            </a:pPr>
            <a:endPar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539750" algn="l"/>
                <a:tab pos="571500" algn="l"/>
              </a:tabLst>
            </a:pPr>
            <a:endParaRPr lang="ru-RU" sz="3200" b="1" i="1" dirty="0" smtClean="0">
              <a:latin typeface="Times New Roman" pitchFamily="18" charset="0"/>
              <a:ea typeface="Calibri" pitchFamily="34" charset="0"/>
              <a:cs typeface="Times New Roman" pitchFamily="18" charset="0"/>
            </a:endParaRPr>
          </a:p>
        </p:txBody>
      </p:sp>
      <p:sp>
        <p:nvSpPr>
          <p:cNvPr id="5" name="Содержимое 2"/>
          <p:cNvSpPr txBox="1">
            <a:spLocks/>
          </p:cNvSpPr>
          <p:nvPr/>
        </p:nvSpPr>
        <p:spPr>
          <a:xfrm>
            <a:off x="467544" y="1412776"/>
            <a:ext cx="8280920" cy="5229200"/>
          </a:xfrm>
          <a:prstGeom prst="rect">
            <a:avLst/>
          </a:prstGeom>
        </p:spPr>
        <p:style>
          <a:lnRef idx="1">
            <a:schemeClr val="accent2"/>
          </a:lnRef>
          <a:fillRef idx="3">
            <a:schemeClr val="accent2"/>
          </a:fillRef>
          <a:effectRef idx="2">
            <a:schemeClr val="accent2"/>
          </a:effectRef>
          <a:fontRef idx="minor">
            <a:schemeClr val="lt1"/>
          </a:fontRef>
        </p:style>
        <p:txBody>
          <a:bodyPr vert="horz">
            <a:normAutofit/>
          </a:bodyPr>
          <a:lstStyle/>
          <a:p>
            <a:r>
              <a:rPr lang="ru-RU" sz="2800" i="1" dirty="0" smtClean="0">
                <a:solidFill>
                  <a:schemeClr val="tx1"/>
                </a:solidFill>
              </a:rPr>
              <a:t>Практическая значимость:</a:t>
            </a:r>
            <a:r>
              <a:rPr lang="ru-RU" sz="2800" dirty="0" smtClean="0">
                <a:solidFill>
                  <a:schemeClr val="tx1"/>
                </a:solidFill>
              </a:rPr>
              <a:t> </a:t>
            </a:r>
            <a:r>
              <a:rPr lang="ru-RU" sz="2800" dirty="0" smtClean="0"/>
              <a:t>материалы нашего проекта могут быть использованы в целях распространения информации о полезном влиянии пения на здоровье человека. Созданная памятка «Пойте здорово и для здоровья!» и « Правила пения» будет интересны учащимся, учителям, родителям и всем, кто заботиться о своем здоровье и любит петь.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5865515"/>
          </a:xfrm>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endParaRPr lang="ru-RU" dirty="0" smtClean="0"/>
          </a:p>
          <a:p>
            <a:r>
              <a:rPr lang="ru-RU" dirty="0" smtClean="0"/>
              <a:t>Изучая литературу по теме проекта, мы узнали, что медики уже давно обратили внимание на благотворное влияние пения на здоровье человека. Оказывается, совсем необязательно быть профессиональным певцом, чтобы получать пользу от пения. Важно петь самим, это полезнее, чем просто слушать музыку. </a:t>
            </a:r>
          </a:p>
          <a:p>
            <a:r>
              <a:rPr lang="ru-RU" dirty="0" smtClean="0"/>
              <a:t>У любителей петь или просто что-то напевать себе под нос горло болит реже, снижается уровень простудных заболеваний.</a:t>
            </a:r>
          </a:p>
          <a:p>
            <a:r>
              <a:rPr lang="ru-RU" dirty="0" smtClean="0"/>
              <a:t>Вибрация голоса очень важна для хорошего самочувствия. Воспроизведение некоторых гласных заставляет вибрировать гланды, железы и помогает очищать организм от шлаков. Пение снижает артериальное давление, нормализует сердцебиение. </a:t>
            </a:r>
          </a:p>
          <a:p>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i="1" dirty="0" smtClean="0"/>
              <a:t>Мое увлечение-вокал.</a:t>
            </a:r>
            <a:endParaRPr lang="ru-RU" i="1" dirty="0"/>
          </a:p>
        </p:txBody>
      </p:sp>
      <p:sp>
        <p:nvSpPr>
          <p:cNvPr id="3" name="Содержимое 2"/>
          <p:cNvSpPr>
            <a:spLocks noGrp="1"/>
          </p:cNvSpPr>
          <p:nvPr>
            <p:ph idx="1"/>
          </p:nvPr>
        </p:nvSpPr>
        <p:spPr>
          <a:xfrm>
            <a:off x="457200" y="260648"/>
            <a:ext cx="8229600" cy="5865515"/>
          </a:xfrm>
        </p:spPr>
        <p:style>
          <a:lnRef idx="1">
            <a:schemeClr val="accent2"/>
          </a:lnRef>
          <a:fillRef idx="3">
            <a:schemeClr val="accent2"/>
          </a:fillRef>
          <a:effectRef idx="2">
            <a:schemeClr val="accent2"/>
          </a:effectRef>
          <a:fontRef idx="minor">
            <a:schemeClr val="lt1"/>
          </a:fontRef>
        </p:style>
        <p:txBody>
          <a:bodyPr>
            <a:normAutofit fontScale="85000" lnSpcReduction="10000"/>
          </a:bodyPr>
          <a:lstStyle/>
          <a:p>
            <a:endParaRPr lang="ru-RU" dirty="0" smtClean="0"/>
          </a:p>
          <a:p>
            <a:r>
              <a:rPr lang="ru-RU" dirty="0" smtClean="0"/>
              <a:t>Оказалось, что когда человек поет, активно работает не только его голосовой аппарат, но и легкие, которые усиливают приток крови и снабжают кислородом все ткани и органы. Улучшение кровообращения благотворно влияет на голосовые связки, миндалины,  </a:t>
            </a:r>
            <a:r>
              <a:rPr lang="ru-RU" dirty="0" err="1" smtClean="0"/>
              <a:t>лимфоузлы</a:t>
            </a:r>
            <a:r>
              <a:rPr lang="ru-RU" dirty="0" smtClean="0"/>
              <a:t>, что повышает иммунитет организма.</a:t>
            </a:r>
          </a:p>
          <a:p>
            <a:r>
              <a:rPr lang="ru-RU" dirty="0" smtClean="0"/>
              <a:t>Таким образом, регулярные занятия пением развивают экономное дыхание, благотворно влияют не только на функции дыхательного аппарата, но и на стенки кровеносных сосудов, укрепляя их. </a:t>
            </a:r>
          </a:p>
          <a:p>
            <a:r>
              <a:rPr lang="ru-RU" dirty="0" smtClean="0"/>
              <a:t>Пение очень хорошо действует на </a:t>
            </a:r>
            <a:r>
              <a:rPr lang="ru-RU" dirty="0" err="1" smtClean="0"/>
              <a:t>психоэмоциональное</a:t>
            </a:r>
            <a:r>
              <a:rPr lang="ru-RU" dirty="0" smtClean="0"/>
              <a:t> состояние человека. Оно помогает расслабиться, справится со стрессом и нервным напряжением. Песня снижает нервозность, придает бодрость, энергию, возвращает душевные силы. Именно поэтому специалисты рекомендуют петь хотя бы пять минут в сутки, приравнивая пение к физическим упражнениям.</a:t>
            </a:r>
          </a:p>
          <a:p>
            <a:pP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5" name="Рисунок 2"/>
          <p:cNvPicPr>
            <a:picLocks noChangeAspect="1"/>
          </p:cNvPicPr>
          <p:nvPr/>
        </p:nvPicPr>
        <p:blipFill>
          <a:blip r:embed="rId3" cstate="print"/>
          <a:srcRect/>
          <a:stretch>
            <a:fillRect/>
          </a:stretch>
        </p:blipFill>
        <p:spPr bwMode="auto">
          <a:xfrm>
            <a:off x="2843213" y="1052513"/>
            <a:ext cx="6092825" cy="5656262"/>
          </a:xfrm>
          <a:prstGeom prst="rect">
            <a:avLst/>
          </a:prstGeom>
          <a:noFill/>
          <a:ln w="9525">
            <a:noFill/>
            <a:miter lim="800000"/>
            <a:headEnd/>
            <a:tailEnd/>
          </a:ln>
        </p:spPr>
      </p:pic>
      <p:sp>
        <p:nvSpPr>
          <p:cNvPr id="4" name="Прямоугольник 3"/>
          <p:cNvSpPr/>
          <p:nvPr/>
        </p:nvSpPr>
        <p:spPr>
          <a:xfrm>
            <a:off x="3132138" y="265113"/>
            <a:ext cx="3924300" cy="522287"/>
          </a:xfrm>
          <a:prstGeom prst="rect">
            <a:avLst/>
          </a:prstGeom>
        </p:spPr>
        <p:txBody>
          <a:bodyPr wrap="none">
            <a:spAutoFit/>
          </a:bodyPr>
          <a:lstStyle/>
          <a:p>
            <a:pPr>
              <a:defRPr/>
            </a:pPr>
            <a:r>
              <a:rPr lang="ru-RU" sz="2800" b="1" dirty="0">
                <a:solidFill>
                  <a:schemeClr val="accent5">
                    <a:lumMod val="50000"/>
                  </a:schemeClr>
                </a:solidFill>
                <a:latin typeface="Arial" panose="020B0604020202020204" pitchFamily="34" charset="0"/>
                <a:cs typeface="Arial" panose="020B0604020202020204" pitchFamily="34" charset="0"/>
              </a:rPr>
              <a:t>«Голосовой  аппарат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435</TotalTime>
  <Words>1165</Words>
  <Application>Microsoft Office PowerPoint</Application>
  <PresentationFormat>Экран (4:3)</PresentationFormat>
  <Paragraphs>152</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Изящная</vt:lpstr>
      <vt:lpstr>                       Проект:   «Поем мы здорово и для здоровья!»  </vt:lpstr>
      <vt:lpstr>Слайд 2</vt:lpstr>
      <vt:lpstr>Мир музыки-это мир гармонии.</vt:lpstr>
      <vt:lpstr>Слайд 4</vt:lpstr>
      <vt:lpstr>Слайд 5</vt:lpstr>
      <vt:lpstr>Слайд 6</vt:lpstr>
      <vt:lpstr>Мое увлечение-вокал.</vt:lpstr>
      <vt:lpstr>Мое увлечение-вокал.</vt:lpstr>
      <vt:lpstr>Слайд 9</vt:lpstr>
      <vt:lpstr>Мое увлечение-вокал.</vt:lpstr>
      <vt:lpstr>Мое увлечение-вокал.</vt:lpstr>
      <vt:lpstr>Слайд 12</vt:lpstr>
      <vt:lpstr>Мое увлечение-вокал.</vt:lpstr>
      <vt:lpstr>Мое увлечение-вокал.</vt:lpstr>
      <vt:lpstr>Мое увлечение-вокал.</vt:lpstr>
      <vt:lpstr>Мое увлечение-вокал.</vt:lpstr>
      <vt:lpstr>Музыка для меня - это</vt:lpstr>
      <vt:lpstr>Эстрадный вокал!</vt:lpstr>
      <vt:lpstr>  Моё выступление в составе  хора. школьный концерт.</vt:lpstr>
      <vt:lpstr>Фестиваль военно-патриотической песни. </vt:lpstr>
      <vt:lpstr>Фестиваль военно-патриотической песни</vt:lpstr>
      <vt:lpstr>Фестиваль военно-патриотической песни</vt:lpstr>
      <vt:lpstr>Фестиваль военно-патриотической песни</vt:lpstr>
      <vt:lpstr>     МОЁ Участие в  дистанционном концерте.</vt:lpstr>
      <vt:lpstr>Я с подругой пою  на Новый год !</vt:lpstr>
      <vt:lpstr> пою сольно!</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Моё увлечения !</dc:title>
  <dc:creator>1</dc:creator>
  <cp:lastModifiedBy>eMachines</cp:lastModifiedBy>
  <cp:revision>79</cp:revision>
  <dcterms:created xsi:type="dcterms:W3CDTF">2015-11-18T11:31:29Z</dcterms:created>
  <dcterms:modified xsi:type="dcterms:W3CDTF">2022-05-26T11:51:15Z</dcterms:modified>
</cp:coreProperties>
</file>